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92" r:id="rId5"/>
    <p:sldId id="281" r:id="rId6"/>
    <p:sldId id="299" r:id="rId7"/>
    <p:sldId id="285" r:id="rId8"/>
    <p:sldId id="305" r:id="rId9"/>
    <p:sldId id="300" r:id="rId10"/>
    <p:sldId id="286" r:id="rId11"/>
    <p:sldId id="301" r:id="rId12"/>
    <p:sldId id="302" r:id="rId13"/>
    <p:sldId id="303" r:id="rId14"/>
    <p:sldId id="304" r:id="rId15"/>
    <p:sldId id="306" r:id="rId16"/>
    <p:sldId id="307" r:id="rId17"/>
    <p:sldId id="308" r:id="rId18"/>
    <p:sldId id="309" r:id="rId19"/>
    <p:sldId id="310" r:id="rId20"/>
    <p:sldId id="311" r:id="rId21"/>
    <p:sldId id="278"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gif"/><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PARISH APOSTOLATE</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667000"/>
            <a:ext cx="86868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Religious houses are situated in the boundary of a Parish. Co-operating with the Parish priest they engage in various developmental activities of the Parish. </a:t>
            </a:r>
            <a:r>
              <a:rPr lang="en-US" sz="2500" dirty="0">
                <a:latin typeface="Arial Narrow" pitchFamily="34" charset="0"/>
                <a:cs typeface="Times New Roman" pitchFamily="18" charset="0"/>
              </a:rPr>
              <a:t>Thus</a:t>
            </a:r>
            <a:r>
              <a:rPr lang="en-US" sz="2500" dirty="0">
                <a:latin typeface="Arial Narrow" pitchFamily="34" charset="0"/>
                <a:cs typeface="Times New Roman" pitchFamily="18" charset="0"/>
              </a:rPr>
              <a:t>, they are obliged to use their creative power fully for the material and spiritual welfare of the Parish. </a:t>
            </a:r>
          </a:p>
          <a:p>
            <a:pPr algn="just"/>
            <a:r>
              <a:rPr lang="en-US" sz="2500" dirty="0">
                <a:latin typeface="Arial Narrow" pitchFamily="34" charset="0"/>
                <a:cs typeface="Times New Roman" pitchFamily="18" charset="0"/>
              </a:rPr>
              <a:t>	The Religious can contribute a great deal to lead the parish family to a life of sacrifice and sacramental life. </a:t>
            </a:r>
            <a:r>
              <a:rPr lang="en-US" sz="2500" dirty="0">
                <a:latin typeface="Arial Narrow" pitchFamily="34" charset="0"/>
                <a:cs typeface="Times New Roman" pitchFamily="18" charset="0"/>
              </a:rPr>
              <a:t>The </a:t>
            </a:r>
            <a:r>
              <a:rPr lang="en-US" sz="2500" dirty="0">
                <a:latin typeface="Arial Narrow" pitchFamily="34" charset="0"/>
                <a:cs typeface="Times New Roman" pitchFamily="18" charset="0"/>
              </a:rPr>
              <a:t>Religious are also active </a:t>
            </a:r>
            <a:r>
              <a:rPr lang="en-US" sz="2500" dirty="0" err="1">
                <a:latin typeface="Arial Narrow" pitchFamily="34" charset="0"/>
                <a:cs typeface="Times New Roman" pitchFamily="18" charset="0"/>
              </a:rPr>
              <a:t>alongwith</a:t>
            </a:r>
            <a:r>
              <a:rPr lang="en-US" sz="2500" dirty="0">
                <a:latin typeface="Arial Narrow" pitchFamily="34" charset="0"/>
                <a:cs typeface="Times New Roman" pitchFamily="18" charset="0"/>
              </a:rPr>
              <a:t> the Parish Priest to build up and strengthen the family units. </a:t>
            </a:r>
          </a:p>
          <a:p>
            <a:pPr algn="just"/>
            <a:r>
              <a:rPr lang="en-US" sz="2500" dirty="0">
                <a:latin typeface="Arial Narrow" pitchFamily="34" charset="0"/>
                <a:cs typeface="Times New Roman" pitchFamily="18" charset="0"/>
              </a:rPr>
              <a:t>	They ought to use their gifts and talents to build up a firm faith life. As the light of the Parish, the religious can lead the people who live in ways of darkness to the right </a:t>
            </a:r>
            <a:r>
              <a:rPr lang="en-US" sz="2500" dirty="0">
                <a:latin typeface="Arial Narrow" pitchFamily="34" charset="0"/>
                <a:cs typeface="Times New Roman" pitchFamily="18" charset="0"/>
              </a:rPr>
              <a:t>path.</a:t>
            </a:r>
            <a:endParaRPr lang="en-US" sz="2500" dirty="0">
              <a:latin typeface="Arial Narrow" pitchFamily="34" charset="0"/>
              <a:cs typeface="Times New Roman" pitchFamily="18" charset="0"/>
            </a:endParaRPr>
          </a:p>
        </p:txBody>
      </p:sp>
      <p:pic>
        <p:nvPicPr>
          <p:cNvPr id="1027" name="Picture 3" descr="C:\Users\user\Desktop\Bitmap in Lesson13.cdr.jpg"/>
          <p:cNvPicPr>
            <a:picLocks noChangeAspect="1" noChangeArrowheads="1"/>
          </p:cNvPicPr>
          <p:nvPr/>
        </p:nvPicPr>
        <p:blipFill>
          <a:blip r:embed="rId2" cstate="print"/>
          <a:srcRect/>
          <a:stretch>
            <a:fillRect/>
          </a:stretch>
        </p:blipFill>
        <p:spPr bwMode="auto">
          <a:xfrm>
            <a:off x="3200400" y="838200"/>
            <a:ext cx="2674424" cy="172687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971800" y="583049"/>
            <a:ext cx="61722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APOSTOLATE OF CATECHISM</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365950"/>
            <a:ext cx="8686800" cy="433965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We use catechism classes as means to give fundamental principles of Christian faith and the teachings of the Church to children and youth so as to enable them to receive clarity and life to the faith which they received in baptism. Catechism aims at teaching the faithful to worship in spirit and in truth through the creative and full participation in the Holy Mass, training them to form Christian personality, helping the children to form Christian conscience, and above all, building up the body of Christ (LT. 1). </a:t>
            </a:r>
          </a:p>
          <a:p>
            <a:pPr algn="just"/>
            <a:r>
              <a:rPr lang="en-US" sz="2300" dirty="0">
                <a:latin typeface="Arial Narrow" pitchFamily="34" charset="0"/>
                <a:cs typeface="Times New Roman" pitchFamily="18" charset="0"/>
              </a:rPr>
              <a:t>	The religious participate in the task and effort of the Church to form zealous Christians ready to dedicate themselves for the growth of the Church by instilling in the hearts of the youth, deep love and loyalty to the Church. Above all, by their zealous faith and missionary spirit they lead the young generation to strong Christian life.</a:t>
            </a:r>
          </a:p>
        </p:txBody>
      </p:sp>
      <p:pic>
        <p:nvPicPr>
          <p:cNvPr id="3074" name="Picture 2" descr="C:\Users\user\Desktop\Bitmap in Lesson13.cdr.jpg"/>
          <p:cNvPicPr>
            <a:picLocks noChangeAspect="1" noChangeArrowheads="1"/>
          </p:cNvPicPr>
          <p:nvPr/>
        </p:nvPicPr>
        <p:blipFill>
          <a:blip r:embed="rId2" cstate="print"/>
          <a:srcRect/>
          <a:stretch>
            <a:fillRect/>
          </a:stretch>
        </p:blipFill>
        <p:spPr bwMode="auto">
          <a:xfrm>
            <a:off x="152400" y="152400"/>
            <a:ext cx="2844110" cy="21336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FAMILY APOSTOLATE	</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766060"/>
            <a:ext cx="86868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Individuals and families are the basis of society. It is in families that life is welcomed, protected and nourished. Hence, the religious can give knowledge about the sanctity of family life, make them conscious of their responsibilities and reconcile and rehabilitate the broken families through family apostolate.</a:t>
            </a:r>
          </a:p>
          <a:p>
            <a:pPr algn="just"/>
            <a:r>
              <a:rPr lang="en-US" sz="2500" dirty="0">
                <a:latin typeface="Arial Narrow" pitchFamily="34" charset="0"/>
                <a:cs typeface="Times New Roman" pitchFamily="18" charset="0"/>
              </a:rPr>
              <a:t>	The Religious pay attention to deepen the faith of the young and elderly generations through house visit in our age when families are on the verge of danger. Family renewal is essential since great personalities are formed in families. Religious share the </a:t>
            </a:r>
            <a:r>
              <a:rPr lang="en-US" sz="2500" dirty="0" err="1">
                <a:latin typeface="Arial Narrow" pitchFamily="34" charset="0"/>
                <a:cs typeface="Times New Roman" pitchFamily="18" charset="0"/>
              </a:rPr>
              <a:t>compasionate</a:t>
            </a:r>
            <a:r>
              <a:rPr lang="en-US" sz="2500" dirty="0">
                <a:latin typeface="Arial Narrow" pitchFamily="34" charset="0"/>
                <a:cs typeface="Times New Roman" pitchFamily="18" charset="0"/>
              </a:rPr>
              <a:t> love of Jesus by visiting families and sharing their pains, sufferings and brokenness.</a:t>
            </a:r>
          </a:p>
        </p:txBody>
      </p:sp>
      <p:pic>
        <p:nvPicPr>
          <p:cNvPr id="4098" name="Picture 2" descr="C:\Users\user\Desktop\Bitmap in Lesson13.cdr.jpg"/>
          <p:cNvPicPr>
            <a:picLocks noChangeAspect="1" noChangeArrowheads="1"/>
          </p:cNvPicPr>
          <p:nvPr/>
        </p:nvPicPr>
        <p:blipFill>
          <a:blip r:embed="rId2" cstate="print"/>
          <a:srcRect/>
          <a:stretch>
            <a:fillRect/>
          </a:stretch>
        </p:blipFill>
        <p:spPr bwMode="auto">
          <a:xfrm>
            <a:off x="3124200" y="838200"/>
            <a:ext cx="2814374" cy="19050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743200" y="664458"/>
            <a:ext cx="64008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SOCIAL SERVICE	</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133600"/>
            <a:ext cx="8686800" cy="433965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“Just as you did it to one of the least of these, who are members of my family, you did it to me” (Mt. 25: 40). The religious have experienced the love and compassion of Jesus who owned the sufferings of humanity by identifying Himself with the least and the poor. Hence they take special interest to understand the needs of the poor, the suffering and the exploited brethren around them, to go to them and help them. </a:t>
            </a:r>
          </a:p>
          <a:p>
            <a:pPr algn="just"/>
            <a:r>
              <a:rPr lang="en-US" sz="2300" dirty="0">
                <a:latin typeface="Arial Narrow" pitchFamily="34" charset="0"/>
                <a:cs typeface="Times New Roman" pitchFamily="18" charset="0"/>
              </a:rPr>
              <a:t>	They plan various social welfare </a:t>
            </a:r>
            <a:r>
              <a:rPr lang="en-US" sz="2300" dirty="0" err="1">
                <a:latin typeface="Arial Narrow" pitchFamily="34" charset="0"/>
                <a:cs typeface="Times New Roman" pitchFamily="18" charset="0"/>
              </a:rPr>
              <a:t>programmes</a:t>
            </a:r>
            <a:r>
              <a:rPr lang="en-US" sz="2300" dirty="0">
                <a:latin typeface="Arial Narrow" pitchFamily="34" charset="0"/>
                <a:cs typeface="Times New Roman" pitchFamily="18" charset="0"/>
              </a:rPr>
              <a:t> and try to improve the social, economic, moral and spiritual standard and lead them to self-sufficiency. They come forward to help those who are suffering from disappointment, drunkenness, drug addiction, social disparity, etc. They also take initiative in providing basic needs like food, shelter, education, etc. They shelter those who are cast out by society like the orphans, the weak etc.</a:t>
            </a:r>
          </a:p>
        </p:txBody>
      </p:sp>
      <p:pic>
        <p:nvPicPr>
          <p:cNvPr id="5122" name="Picture 2" descr="C:\Users\user\Desktop\Bitmap in Lesson13.cdr.jpg"/>
          <p:cNvPicPr>
            <a:picLocks noChangeAspect="1" noChangeArrowheads="1"/>
          </p:cNvPicPr>
          <p:nvPr/>
        </p:nvPicPr>
        <p:blipFill>
          <a:blip r:embed="rId2" cstate="print"/>
          <a:srcRect/>
          <a:stretch>
            <a:fillRect/>
          </a:stretch>
        </p:blipFill>
        <p:spPr bwMode="auto">
          <a:xfrm>
            <a:off x="152400" y="152400"/>
            <a:ext cx="2590800" cy="1770155"/>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MISSIONARY ACTIVITY</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2667000"/>
            <a:ext cx="8686800" cy="4154984"/>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The Church </a:t>
            </a:r>
            <a:r>
              <a:rPr lang="en-US" sz="2400" dirty="0" err="1">
                <a:latin typeface="Arial Narrow" pitchFamily="34" charset="0"/>
                <a:cs typeface="Times New Roman" pitchFamily="18" charset="0"/>
              </a:rPr>
              <a:t>evangelises</a:t>
            </a:r>
            <a:r>
              <a:rPr lang="en-US" sz="2400" dirty="0">
                <a:latin typeface="Arial Narrow" pitchFamily="34" charset="0"/>
                <a:cs typeface="Times New Roman" pitchFamily="18" charset="0"/>
              </a:rPr>
              <a:t> by leading the non-believers to faith and deepening the faith of the faithful. Just as the Father sent His son to reveal His love for human beings, the religious are sent to proclaim the Gospel to the whole of humanity. They try to let Jesus be known throughout the whole world through prayer, service and suffering. When they become living witnesses to Christ in their own place and community, all will know Christ and accept Him as </a:t>
            </a:r>
            <a:r>
              <a:rPr lang="en-US" sz="2400" dirty="0" err="1">
                <a:latin typeface="Arial Narrow" pitchFamily="34" charset="0"/>
                <a:cs typeface="Times New Roman" pitchFamily="18" charset="0"/>
              </a:rPr>
              <a:t>saviour</a:t>
            </a:r>
            <a:r>
              <a:rPr lang="en-US" sz="2400" dirty="0">
                <a:latin typeface="Arial Narrow" pitchFamily="34" charset="0"/>
                <a:cs typeface="Times New Roman" pitchFamily="18" charset="0"/>
              </a:rPr>
              <a:t>.</a:t>
            </a:r>
          </a:p>
          <a:p>
            <a:pPr algn="just"/>
            <a:r>
              <a:rPr lang="en-US" sz="2400" dirty="0">
                <a:latin typeface="Arial Narrow" pitchFamily="34" charset="0"/>
                <a:cs typeface="Times New Roman" pitchFamily="18" charset="0"/>
              </a:rPr>
              <a:t>	 Religious life is an essential factor in the missionary life of the Church. We have the responsibility to pray for the religious to fulfill their  mission. Let us desire and pray so that thousands may receive this call to consecrated life.</a:t>
            </a:r>
          </a:p>
        </p:txBody>
      </p:sp>
      <p:pic>
        <p:nvPicPr>
          <p:cNvPr id="6146" name="Picture 2" descr="C:\Users\user\Desktop\Bitmap in Lesson13.cdr.jpg"/>
          <p:cNvPicPr>
            <a:picLocks noChangeAspect="1" noChangeArrowheads="1"/>
          </p:cNvPicPr>
          <p:nvPr/>
        </p:nvPicPr>
        <p:blipFill>
          <a:blip r:embed="rId2" cstate="print"/>
          <a:srcRect/>
          <a:stretch>
            <a:fillRect/>
          </a:stretch>
        </p:blipFill>
        <p:spPr bwMode="auto">
          <a:xfrm>
            <a:off x="2102736" y="838200"/>
            <a:ext cx="2146852" cy="1752600"/>
          </a:xfrm>
          <a:prstGeom prst="rect">
            <a:avLst/>
          </a:prstGeom>
          <a:noFill/>
          <a:ln>
            <a:solidFill>
              <a:srgbClr val="FF9900"/>
            </a:solidFill>
          </a:ln>
        </p:spPr>
      </p:pic>
      <p:pic>
        <p:nvPicPr>
          <p:cNvPr id="6147" name="Picture 3" descr="C:\Users\user\Desktop\Bitmap in Lesson13.cdr.jpg"/>
          <p:cNvPicPr>
            <a:picLocks noChangeAspect="1" noChangeArrowheads="1"/>
          </p:cNvPicPr>
          <p:nvPr/>
        </p:nvPicPr>
        <p:blipFill>
          <a:blip r:embed="rId3" cstate="print"/>
          <a:srcRect/>
          <a:stretch>
            <a:fillRect/>
          </a:stretch>
        </p:blipFill>
        <p:spPr bwMode="auto">
          <a:xfrm>
            <a:off x="4541136" y="838200"/>
            <a:ext cx="2588795" cy="17526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Phil. 3:12-21</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100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“But our citizenship is in heaven and it is from there that we are expecting a </a:t>
            </a:r>
            <a:r>
              <a:rPr lang="en-US" sz="3000" dirty="0" err="1">
                <a:solidFill>
                  <a:schemeClr val="tx1"/>
                </a:solidFill>
                <a:latin typeface="Arial Narrow" pitchFamily="34" charset="0"/>
                <a:cs typeface="Times New Roman" pitchFamily="18" charset="0"/>
              </a:rPr>
              <a:t>saviour</a:t>
            </a:r>
            <a:r>
              <a:rPr lang="en-US" sz="3000" dirty="0">
                <a:solidFill>
                  <a:schemeClr val="tx1"/>
                </a:solidFill>
                <a:latin typeface="Arial Narrow" pitchFamily="34" charset="0"/>
                <a:cs typeface="Times New Roman" pitchFamily="18" charset="0"/>
              </a:rPr>
              <a:t>, the Lord, Jesus Christ” (Phil. 3:20).</a:t>
            </a:r>
            <a:endParaRPr lang="en-US" sz="3000" dirty="0">
              <a:solidFill>
                <a:schemeClr val="tx1"/>
              </a:solidFill>
              <a:latin typeface="Arial Narrow" pitchFamily="34" charset="0"/>
              <a:cs typeface="Times New Roman" pitchFamily="18" charset="0"/>
            </a:endParaRP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908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429000"/>
            <a:ext cx="6934200" cy="1143000"/>
          </a:xfrm>
        </p:spPr>
        <p:txBody>
          <a:bodyPr>
            <a:noAutofit/>
          </a:bodyPr>
          <a:lstStyle/>
          <a:p>
            <a:pPr algn="ctr">
              <a:buNone/>
            </a:pPr>
            <a:r>
              <a:rPr lang="en-US" sz="3000" dirty="0">
                <a:solidFill>
                  <a:schemeClr val="tx1"/>
                </a:solidFill>
                <a:latin typeface="Arial Narrow" pitchFamily="34" charset="0"/>
                <a:cs typeface="Times New Roman" pitchFamily="18" charset="0"/>
              </a:rPr>
              <a:t>Lord Jesus, help the religious to live vows of obedience, chastity and poverty and be witnesses to the Gospel and to spread the Gospel.</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7432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862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be respectful in my dealings with the religious.</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066800"/>
            <a:ext cx="8991600" cy="48768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304800" y="2133600"/>
            <a:ext cx="8534400" cy="914400"/>
          </a:xfrm>
        </p:spPr>
        <p:txBody>
          <a:bodyPr>
            <a:noAutofit/>
          </a:bodyPr>
          <a:lstStyle/>
          <a:p>
            <a:pPr marL="0" indent="0" algn="just">
              <a:buNone/>
            </a:pPr>
            <a:r>
              <a:rPr lang="en-US" sz="3000" dirty="0">
                <a:solidFill>
                  <a:schemeClr val="tx1"/>
                </a:solidFill>
                <a:latin typeface="Arial Narrow" pitchFamily="34" charset="0"/>
                <a:cs typeface="Times New Roman" pitchFamily="18" charset="0"/>
              </a:rPr>
              <a:t>	We must </a:t>
            </a:r>
            <a:r>
              <a:rPr lang="en-US" sz="3000" dirty="0" err="1">
                <a:solidFill>
                  <a:schemeClr val="tx1"/>
                </a:solidFill>
                <a:latin typeface="Arial Narrow" pitchFamily="34" charset="0"/>
                <a:cs typeface="Times New Roman" pitchFamily="18" charset="0"/>
              </a:rPr>
              <a:t>recognise</a:t>
            </a:r>
            <a:r>
              <a:rPr lang="en-US" sz="3000" dirty="0">
                <a:solidFill>
                  <a:schemeClr val="tx1"/>
                </a:solidFill>
                <a:latin typeface="Arial Narrow" pitchFamily="34" charset="0"/>
                <a:cs typeface="Times New Roman" pitchFamily="18" charset="0"/>
              </a:rPr>
              <a:t> that religious life, that reflects the life-style of Christ as a means to express the holiness of the Church, has an objective quality. Because of this, it is a rich special expression of Gospel values... It is a more full expression of the goal of the Church. That goal is the sanctification of humanity. Religious life proclaims the future age; in one sense, it enjoys that too (V.C. 32).</a:t>
            </a:r>
            <a:endParaRPr lang="en-US" sz="3000" dirty="0">
              <a:solidFill>
                <a:schemeClr val="tx1"/>
              </a:solidFill>
              <a:latin typeface="Arial Narrow" pitchFamily="34" charset="0"/>
              <a:cs typeface="Times New Roman" pitchFamily="18" charset="0"/>
            </a:endParaRPr>
          </a:p>
        </p:txBody>
      </p:sp>
      <p:sp>
        <p:nvSpPr>
          <p:cNvPr id="16" name="Sun 15"/>
          <p:cNvSpPr/>
          <p:nvPr/>
        </p:nvSpPr>
        <p:spPr>
          <a:xfrm>
            <a:off x="4114800" y="57912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228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7000" y="152400"/>
            <a:ext cx="37338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13</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MISSION THROUGH RELIGIOUS </a:t>
            </a:r>
            <a:r>
              <a:rPr lang="en-US" sz="3500" b="1" dirty="0">
                <a:solidFill>
                  <a:srgbClr val="00B0F0"/>
                </a:solidFill>
                <a:latin typeface="Cooper Std Black" pitchFamily="18" charset="0"/>
                <a:cs typeface="Times New Roman" pitchFamily="18" charset="0"/>
              </a:rPr>
              <a:t>LIFE</a:t>
            </a:r>
            <a:endParaRPr lang="en-US" sz="3500" b="1" dirty="0">
              <a:solidFill>
                <a:srgbClr val="00B0F0"/>
              </a:solidFill>
              <a:latin typeface="Cooper Std Black" pitchFamily="18" charset="0"/>
              <a:cs typeface="Times New Roman" pitchFamily="18" charset="0"/>
            </a:endParaRPr>
          </a:p>
        </p:txBody>
      </p:sp>
      <p:pic>
        <p:nvPicPr>
          <p:cNvPr id="6" name="Picture 2"/>
          <p:cNvPicPr>
            <a:picLocks noChangeAspect="1" noChangeArrowheads="1"/>
          </p:cNvPicPr>
          <p:nvPr/>
        </p:nvPicPr>
        <p:blipFill>
          <a:blip r:embed="rId2" cstate="print"/>
          <a:srcRect/>
          <a:stretch>
            <a:fillRect/>
          </a:stretch>
        </p:blipFill>
        <p:spPr bwMode="auto">
          <a:xfrm>
            <a:off x="1600200" y="2514600"/>
            <a:ext cx="5943600" cy="4129320"/>
          </a:xfrm>
          <a:prstGeom prst="rect">
            <a:avLst/>
          </a:prstGeom>
          <a:noFill/>
          <a:ln w="9525">
            <a:solidFill>
              <a:schemeClr val="accent1"/>
            </a:solidFill>
            <a:miter lim="800000"/>
            <a:headEnd/>
            <a:tailEnd/>
          </a:ln>
          <a:effectLst/>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152400" y="2819400"/>
            <a:ext cx="8839200" cy="32766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Who are the religious ? What is their place in the Church ?</a:t>
            </a:r>
          </a:p>
          <a:p>
            <a:pPr marL="457200" indent="-457200" algn="just">
              <a:buNone/>
            </a:pPr>
            <a:r>
              <a:rPr lang="en-US" sz="3000" dirty="0">
                <a:solidFill>
                  <a:schemeClr val="tx1"/>
                </a:solidFill>
                <a:latin typeface="Arial Narrow" pitchFamily="34" charset="0"/>
                <a:cs typeface="Times New Roman" pitchFamily="18" charset="0"/>
              </a:rPr>
              <a:t>2.	Write a note on ‘religious life and vows’.</a:t>
            </a:r>
          </a:p>
          <a:p>
            <a:pPr marL="457200" indent="-457200" algn="just">
              <a:buNone/>
            </a:pPr>
            <a:r>
              <a:rPr lang="en-US" sz="3000" dirty="0">
                <a:solidFill>
                  <a:schemeClr val="tx1"/>
                </a:solidFill>
                <a:latin typeface="Arial Narrow" pitchFamily="34" charset="0"/>
                <a:cs typeface="Times New Roman" pitchFamily="18" charset="0"/>
              </a:rPr>
              <a:t>3.	What is the role of the religious in a Parish ?</a:t>
            </a:r>
          </a:p>
          <a:p>
            <a:pPr marL="457200" indent="-457200" algn="just">
              <a:buNone/>
            </a:pPr>
            <a:r>
              <a:rPr lang="en-US" sz="3000" dirty="0">
                <a:solidFill>
                  <a:schemeClr val="tx1"/>
                </a:solidFill>
                <a:latin typeface="Arial Narrow" pitchFamily="34" charset="0"/>
                <a:cs typeface="Times New Roman" pitchFamily="18" charset="0"/>
              </a:rPr>
              <a:t>4.	What is the role of the religious in family apostolate ?</a:t>
            </a:r>
          </a:p>
          <a:p>
            <a:pPr marL="457200" indent="-457200" algn="just">
              <a:buNone/>
            </a:pPr>
            <a:r>
              <a:rPr lang="en-US" sz="3000" dirty="0">
                <a:solidFill>
                  <a:schemeClr val="tx1"/>
                </a:solidFill>
                <a:latin typeface="Arial Narrow" pitchFamily="34" charset="0"/>
                <a:cs typeface="Times New Roman" pitchFamily="18" charset="0"/>
              </a:rPr>
              <a:t>5.	Describe the social services of the religious.</a:t>
            </a:r>
            <a:endParaRPr lang="en-US" sz="3000" dirty="0">
              <a:solidFill>
                <a:schemeClr val="tx1"/>
              </a:solidFill>
              <a:latin typeface="Arial Narrow" pitchFamily="34" charset="0"/>
              <a:cs typeface="Times New Roman" pitchFamily="18" charset="0"/>
            </a:endParaRP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352800" y="381000"/>
            <a:ext cx="5562600" cy="4493538"/>
          </a:xfrm>
          <a:prstGeom prst="rect">
            <a:avLst/>
          </a:prstGeom>
          <a:noFill/>
        </p:spPr>
        <p:txBody>
          <a:bodyPr wrap="square" rtlCol="0">
            <a:spAutoFit/>
          </a:bodyPr>
          <a:lstStyle/>
          <a:p>
            <a:pPr algn="just"/>
            <a:r>
              <a:rPr lang="en-US" sz="2200" dirty="0">
                <a:latin typeface="Arial Narrow" pitchFamily="34" charset="0"/>
                <a:cs typeface="Times New Roman" pitchFamily="18" charset="0"/>
              </a:rPr>
              <a:t>	Eli was a priest in Israel. The young boy Samuel served the Lord in the presence of Eli. One day the Lord called Samuel who was lying near the Arc of the Lord: ‘Samuel, Samuel’. </a:t>
            </a:r>
          </a:p>
          <a:p>
            <a:pPr algn="just"/>
            <a:r>
              <a:rPr lang="en-US" sz="2200" dirty="0">
                <a:latin typeface="Arial Narrow" pitchFamily="34" charset="0"/>
                <a:cs typeface="Times New Roman" pitchFamily="18" charset="0"/>
              </a:rPr>
              <a:t>	He thought that it was Eli who called him and answered: “Here, I am”. When he ran to Eli, he </a:t>
            </a:r>
            <a:r>
              <a:rPr lang="en-US" sz="2200" dirty="0" err="1">
                <a:latin typeface="Arial Narrow" pitchFamily="34" charset="0"/>
                <a:cs typeface="Times New Roman" pitchFamily="18" charset="0"/>
              </a:rPr>
              <a:t>realised</a:t>
            </a:r>
            <a:r>
              <a:rPr lang="en-US" sz="2200" dirty="0">
                <a:latin typeface="Arial Narrow" pitchFamily="34" charset="0"/>
                <a:cs typeface="Times New Roman" pitchFamily="18" charset="0"/>
              </a:rPr>
              <a:t> that Eli did not call him. Thrice it happened. Then Eli said to Samuel. “Go, lie down; and if He calls you, you shall say, speak Lord, for your servant is listening” (1 Sam. 3:9). </a:t>
            </a:r>
          </a:p>
          <a:p>
            <a:pPr algn="just"/>
            <a:r>
              <a:rPr lang="en-US" sz="2200" dirty="0">
                <a:latin typeface="Arial Narrow" pitchFamily="34" charset="0"/>
                <a:cs typeface="Times New Roman" pitchFamily="18" charset="0"/>
              </a:rPr>
              <a:t>	Samuel went and lay down. Then he heard someone calling again Samuel, Samuel. As suggested by Eli, he replied. The Lord spoke to him. </a:t>
            </a:r>
          </a:p>
        </p:txBody>
      </p:sp>
      <p:sp>
        <p:nvSpPr>
          <p:cNvPr id="7" name="TextBox 6"/>
          <p:cNvSpPr txBox="1"/>
          <p:nvPr/>
        </p:nvSpPr>
        <p:spPr>
          <a:xfrm>
            <a:off x="228600" y="4876800"/>
            <a:ext cx="8686800" cy="1785104"/>
          </a:xfrm>
          <a:prstGeom prst="rect">
            <a:avLst/>
          </a:prstGeom>
          <a:noFill/>
        </p:spPr>
        <p:txBody>
          <a:bodyPr wrap="square" rtlCol="0">
            <a:spAutoFit/>
          </a:bodyPr>
          <a:lstStyle/>
          <a:p>
            <a:pPr algn="just"/>
            <a:r>
              <a:rPr lang="en-US" sz="2200" dirty="0">
                <a:latin typeface="Arial Narrow" pitchFamily="34" charset="0"/>
                <a:cs typeface="Times New Roman" pitchFamily="18" charset="0"/>
              </a:rPr>
              <a:t>	Samuel who listened and responded to the call of the Lord became His prophet. Right through the Bible, we see a lot of people who responded to the Lord’s call. </a:t>
            </a:r>
          </a:p>
          <a:p>
            <a:pPr algn="just"/>
            <a:r>
              <a:rPr lang="en-US" sz="2200" dirty="0">
                <a:latin typeface="Arial Narrow" pitchFamily="34" charset="0"/>
                <a:cs typeface="Times New Roman" pitchFamily="18" charset="0"/>
              </a:rPr>
              <a:t>	Each Christian is called to respond to God through the rich and full life in Christ. Religious are those who respond to such a call in a special way.</a:t>
            </a:r>
          </a:p>
        </p:txBody>
      </p:sp>
      <p:pic>
        <p:nvPicPr>
          <p:cNvPr id="8" name="Picture 2" descr="C:\Users\user\Desktop\New folderm9\class 10\les 13\220px-InfantSamuel.jpg"/>
          <p:cNvPicPr>
            <a:picLocks noChangeAspect="1" noChangeArrowheads="1"/>
          </p:cNvPicPr>
          <p:nvPr/>
        </p:nvPicPr>
        <p:blipFill>
          <a:blip r:embed="rId2" cstate="print"/>
          <a:srcRect/>
          <a:stretch>
            <a:fillRect/>
          </a:stretch>
        </p:blipFill>
        <p:spPr bwMode="auto">
          <a:xfrm>
            <a:off x="239406" y="685800"/>
            <a:ext cx="2960993" cy="3810000"/>
          </a:xfrm>
          <a:prstGeom prst="rect">
            <a:avLst/>
          </a:prstGeom>
          <a:noFill/>
          <a:ln w="19050">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 calcmode="lin" valueType="num">
                                      <p:cBhvr>
                                        <p:cTn id="31"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165860"/>
            <a:ext cx="61722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By 3rd century A.D. religious life had its firm root in Christianity. Egypt is the cradle of Christian religious life. St. Antony of Egypt is known as the father of solitary  religious life. </a:t>
            </a:r>
          </a:p>
          <a:p>
            <a:pPr algn="just"/>
            <a:r>
              <a:rPr lang="en-US" sz="2500" dirty="0">
                <a:latin typeface="Arial Narrow" pitchFamily="34" charset="0"/>
                <a:cs typeface="Times New Roman" pitchFamily="18" charset="0"/>
              </a:rPr>
              <a:t>	St. </a:t>
            </a:r>
            <a:r>
              <a:rPr lang="en-US" sz="2500" dirty="0" err="1">
                <a:latin typeface="Arial Narrow" pitchFamily="34" charset="0"/>
                <a:cs typeface="Times New Roman" pitchFamily="18" charset="0"/>
              </a:rPr>
              <a:t>Pacomius</a:t>
            </a:r>
            <a:r>
              <a:rPr lang="en-US" sz="2500" dirty="0">
                <a:latin typeface="Arial Narrow" pitchFamily="34" charset="0"/>
                <a:cs typeface="Times New Roman" pitchFamily="18" charset="0"/>
              </a:rPr>
              <a:t> of Egypt instituted the first Ashram where many religious started living together. St. Benedict, St. Martin of Tours, and St. Patrick started Ashrams in Italy, France and Ireland respectively. Gradually religious Ashrams were established in most of the European nations.</a:t>
            </a:r>
          </a:p>
        </p:txBody>
      </p:sp>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RELIGIOUS </a:t>
            </a:r>
            <a:r>
              <a:rPr lang="en-US" sz="3500" b="1" dirty="0">
                <a:solidFill>
                  <a:srgbClr val="FF00FF"/>
                </a:solidFill>
                <a:latin typeface="Cooper Std Black" pitchFamily="18" charset="0"/>
                <a:cs typeface="Times New Roman" pitchFamily="18" charset="0"/>
              </a:rPr>
              <a:t>LIFE</a:t>
            </a:r>
            <a:r>
              <a:rPr lang="en-US" sz="3500" b="1" dirty="0">
                <a:solidFill>
                  <a:srgbClr val="FF00FF"/>
                </a:solidFill>
                <a:latin typeface="Cooper Std Black" pitchFamily="18" charset="0"/>
                <a:cs typeface="Times New Roman" pitchFamily="18" charset="0"/>
              </a:rPr>
              <a:t> IN THE CHURCH</a:t>
            </a:r>
            <a:endParaRPr lang="en-US" sz="3500" b="1" dirty="0">
              <a:solidFill>
                <a:srgbClr val="FF00FF"/>
              </a:solidFill>
              <a:latin typeface="Cooper Std Black" pitchFamily="18" charset="0"/>
              <a:cs typeface="Times New Roman" pitchFamily="18" charset="0"/>
            </a:endParaRPr>
          </a:p>
        </p:txBody>
      </p:sp>
      <p:sp>
        <p:nvSpPr>
          <p:cNvPr id="5" name="Rectangle 4"/>
          <p:cNvSpPr/>
          <p:nvPr/>
        </p:nvSpPr>
        <p:spPr>
          <a:xfrm>
            <a:off x="0" y="525780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28600" y="5562600"/>
            <a:ext cx="8610600" cy="877163"/>
          </a:xfrm>
          <a:prstGeom prst="rect">
            <a:avLst/>
          </a:prstGeom>
          <a:noFill/>
          <a:ln>
            <a:noFill/>
          </a:ln>
        </p:spPr>
        <p:txBody>
          <a:bodyPr wrap="square" rtlCol="0">
            <a:spAutoFit/>
          </a:bodyPr>
          <a:lstStyle/>
          <a:p>
            <a:pPr algn="just"/>
            <a:r>
              <a:rPr lang="en-US" sz="3000" b="1" dirty="0">
                <a:solidFill>
                  <a:srgbClr val="FF00FF"/>
                </a:solidFill>
                <a:latin typeface="Cooper Std Black" pitchFamily="18" charset="0"/>
                <a:cs typeface="Times New Roman" pitchFamily="18" charset="0"/>
              </a:rPr>
              <a:t>Activity -</a:t>
            </a:r>
            <a:r>
              <a:rPr lang="en-US" sz="3000" b="1" dirty="0">
                <a:solidFill>
                  <a:srgbClr val="FF00FF"/>
                </a:solidFill>
                <a:latin typeface="Cooper Std Black" pitchFamily="18" charset="0"/>
                <a:cs typeface="Times New Roman" pitchFamily="18" charset="0"/>
              </a:rPr>
              <a:t>1 </a:t>
            </a:r>
            <a:r>
              <a:rPr lang="en-US" sz="2100" dirty="0">
                <a:solidFill>
                  <a:srgbClr val="00B0F0"/>
                </a:solidFill>
                <a:latin typeface="Arial Narrow" pitchFamily="34" charset="0"/>
                <a:cs typeface="Times New Roman" pitchFamily="18" charset="0"/>
              </a:rPr>
              <a:t>Study </a:t>
            </a:r>
            <a:r>
              <a:rPr lang="en-US" sz="2100" dirty="0">
                <a:solidFill>
                  <a:srgbClr val="00B0F0"/>
                </a:solidFill>
                <a:latin typeface="Arial Narrow" pitchFamily="34" charset="0"/>
                <a:cs typeface="Times New Roman" pitchFamily="18" charset="0"/>
              </a:rPr>
              <a:t>the life-style and activities of a religious congregation and prepare a note on it.</a:t>
            </a:r>
            <a:endParaRPr lang="en-US" sz="2100" dirty="0">
              <a:solidFill>
                <a:srgbClr val="FF00FF"/>
              </a:solidFill>
              <a:latin typeface="Arial Narrow" pitchFamily="34" charset="0"/>
              <a:cs typeface="Times New Roman" pitchFamily="18" charset="0"/>
            </a:endParaRPr>
          </a:p>
        </p:txBody>
      </p:sp>
      <p:pic>
        <p:nvPicPr>
          <p:cNvPr id="8" name="Picture 2"/>
          <p:cNvPicPr>
            <a:picLocks noChangeAspect="1" noChangeArrowheads="1"/>
          </p:cNvPicPr>
          <p:nvPr/>
        </p:nvPicPr>
        <p:blipFill>
          <a:blip r:embed="rId2" cstate="print"/>
          <a:srcRect/>
          <a:stretch>
            <a:fillRect/>
          </a:stretch>
        </p:blipFill>
        <p:spPr bwMode="auto">
          <a:xfrm>
            <a:off x="6553200" y="1676400"/>
            <a:ext cx="2396410" cy="2743200"/>
          </a:xfrm>
          <a:prstGeom prst="rect">
            <a:avLst/>
          </a:prstGeom>
          <a:noFill/>
          <a:ln w="9525">
            <a:solidFill>
              <a:srgbClr val="FF9900"/>
            </a:solid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04800" y="304800"/>
            <a:ext cx="6096000" cy="6370975"/>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Though religious were present in Christianity in India from the beginning, </a:t>
            </a:r>
            <a:r>
              <a:rPr lang="en-US" sz="2400" dirty="0" err="1">
                <a:latin typeface="Arial Narrow" pitchFamily="34" charset="0"/>
                <a:cs typeface="Times New Roman" pitchFamily="18" charset="0"/>
              </a:rPr>
              <a:t>organised</a:t>
            </a:r>
            <a:r>
              <a:rPr lang="en-US" sz="2400" dirty="0">
                <a:latin typeface="Arial Narrow" pitchFamily="34" charset="0"/>
                <a:cs typeface="Times New Roman" pitchFamily="18" charset="0"/>
              </a:rPr>
              <a:t> religious life came into being when Rev. Fr. Thomas </a:t>
            </a:r>
            <a:r>
              <a:rPr lang="en-US" sz="2400" dirty="0" err="1">
                <a:latin typeface="Arial Narrow" pitchFamily="34" charset="0"/>
                <a:cs typeface="Times New Roman" pitchFamily="18" charset="0"/>
              </a:rPr>
              <a:t>Palackal</a:t>
            </a:r>
            <a:r>
              <a:rPr lang="en-US" sz="2400" dirty="0">
                <a:latin typeface="Arial Narrow" pitchFamily="34" charset="0"/>
                <a:cs typeface="Times New Roman" pitchFamily="18" charset="0"/>
              </a:rPr>
              <a:t>, Rev. Fr. Thomas </a:t>
            </a:r>
            <a:r>
              <a:rPr lang="en-US" sz="2400" dirty="0" err="1">
                <a:latin typeface="Arial Narrow" pitchFamily="34" charset="0"/>
                <a:cs typeface="Times New Roman" pitchFamily="18" charset="0"/>
              </a:rPr>
              <a:t>Porukara</a:t>
            </a:r>
            <a:r>
              <a:rPr lang="en-US" sz="2400" dirty="0">
                <a:latin typeface="Arial Narrow" pitchFamily="34" charset="0"/>
                <a:cs typeface="Times New Roman" pitchFamily="18" charset="0"/>
              </a:rPr>
              <a:t> and Rev. Fr. </a:t>
            </a:r>
            <a:r>
              <a:rPr lang="en-US" sz="2400" dirty="0" err="1">
                <a:latin typeface="Arial Narrow" pitchFamily="34" charset="0"/>
                <a:cs typeface="Times New Roman" pitchFamily="18" charset="0"/>
              </a:rPr>
              <a:t>Kuriakose</a:t>
            </a:r>
            <a:r>
              <a:rPr lang="en-US" sz="2400" dirty="0">
                <a:latin typeface="Arial Narrow" pitchFamily="34" charset="0"/>
                <a:cs typeface="Times New Roman" pitchFamily="18" charset="0"/>
              </a:rPr>
              <a:t> Elias </a:t>
            </a:r>
            <a:r>
              <a:rPr lang="en-US" sz="2400" dirty="0" err="1">
                <a:latin typeface="Arial Narrow" pitchFamily="34" charset="0"/>
                <a:cs typeface="Times New Roman" pitchFamily="18" charset="0"/>
              </a:rPr>
              <a:t>Chavara</a:t>
            </a:r>
            <a:r>
              <a:rPr lang="en-US" sz="2400" dirty="0">
                <a:latin typeface="Arial Narrow" pitchFamily="34" charset="0"/>
                <a:cs typeface="Times New Roman" pitchFamily="18" charset="0"/>
              </a:rPr>
              <a:t> together instituted the religious congregation, known as ‘</a:t>
            </a:r>
            <a:r>
              <a:rPr lang="en-US" sz="2400" dirty="0" err="1">
                <a:latin typeface="Arial Narrow" pitchFamily="34" charset="0"/>
                <a:cs typeface="Times New Roman" pitchFamily="18" charset="0"/>
              </a:rPr>
              <a:t>Amalolbhavadasa</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Sangham</a:t>
            </a:r>
            <a:r>
              <a:rPr lang="en-US" sz="2400" dirty="0">
                <a:latin typeface="Arial Narrow" pitchFamily="34" charset="0"/>
                <a:cs typeface="Times New Roman" pitchFamily="18" charset="0"/>
              </a:rPr>
              <a:t>’ (Community of the servants of Mother Mary Immaculate) on 11th May 1831 at </a:t>
            </a:r>
            <a:r>
              <a:rPr lang="en-US" sz="2400" dirty="0" err="1">
                <a:latin typeface="Arial Narrow" pitchFamily="34" charset="0"/>
                <a:cs typeface="Times New Roman" pitchFamily="18" charset="0"/>
              </a:rPr>
              <a:t>Mannanam</a:t>
            </a:r>
            <a:r>
              <a:rPr lang="en-US" sz="2400" dirty="0">
                <a:latin typeface="Arial Narrow" pitchFamily="34" charset="0"/>
                <a:cs typeface="Times New Roman" pitchFamily="18" charset="0"/>
              </a:rPr>
              <a:t>. </a:t>
            </a:r>
          </a:p>
          <a:p>
            <a:pPr algn="just"/>
            <a:r>
              <a:rPr lang="en-US" sz="2400" dirty="0">
                <a:latin typeface="Arial Narrow" pitchFamily="34" charset="0"/>
                <a:cs typeface="Times New Roman" pitchFamily="18" charset="0"/>
              </a:rPr>
              <a:t>	Today this congregation is known as ‘Carmelites of Mary Immaculate. (C.M.I). </a:t>
            </a:r>
            <a:r>
              <a:rPr lang="en-US" sz="2400" dirty="0">
                <a:latin typeface="Arial Narrow" pitchFamily="34" charset="0"/>
                <a:cs typeface="Times New Roman" pitchFamily="18" charset="0"/>
              </a:rPr>
              <a:t>The </a:t>
            </a:r>
            <a:r>
              <a:rPr lang="en-US" sz="2400" dirty="0">
                <a:latin typeface="Arial Narrow" pitchFamily="34" charset="0"/>
                <a:cs typeface="Times New Roman" pitchFamily="18" charset="0"/>
              </a:rPr>
              <a:t>first native religious congregation in India for women, Congregation of the Mother of Carmel (C.M.C.) had its origin on 13th Feb, 1866. Its founders were Bl. </a:t>
            </a:r>
            <a:r>
              <a:rPr lang="en-US" sz="2400" dirty="0" err="1">
                <a:latin typeface="Arial Narrow" pitchFamily="34" charset="0"/>
                <a:cs typeface="Times New Roman" pitchFamily="18" charset="0"/>
              </a:rPr>
              <a:t>Kuriakose</a:t>
            </a:r>
            <a:r>
              <a:rPr lang="en-US" sz="2400" dirty="0">
                <a:latin typeface="Arial Narrow" pitchFamily="34" charset="0"/>
                <a:cs typeface="Times New Roman" pitchFamily="18" charset="0"/>
              </a:rPr>
              <a:t> Elias </a:t>
            </a:r>
            <a:r>
              <a:rPr lang="en-US" sz="2400" dirty="0" err="1">
                <a:latin typeface="Arial Narrow" pitchFamily="34" charset="0"/>
                <a:cs typeface="Times New Roman" pitchFamily="18" charset="0"/>
              </a:rPr>
              <a:t>Chavara</a:t>
            </a:r>
            <a:r>
              <a:rPr lang="en-US" sz="2400" dirty="0">
                <a:latin typeface="Arial Narrow" pitchFamily="34" charset="0"/>
                <a:cs typeface="Times New Roman" pitchFamily="18" charset="0"/>
              </a:rPr>
              <a:t> and Rev. Fr. Leopold </a:t>
            </a:r>
            <a:r>
              <a:rPr lang="en-US" sz="2400" dirty="0" err="1">
                <a:latin typeface="Arial Narrow" pitchFamily="34" charset="0"/>
                <a:cs typeface="Times New Roman" pitchFamily="18" charset="0"/>
              </a:rPr>
              <a:t>Beccaro</a:t>
            </a:r>
            <a:r>
              <a:rPr lang="en-US" sz="2400" dirty="0">
                <a:latin typeface="Arial Narrow" pitchFamily="34" charset="0"/>
                <a:cs typeface="Times New Roman" pitchFamily="18" charset="0"/>
              </a:rPr>
              <a:t>. </a:t>
            </a:r>
            <a:r>
              <a:rPr lang="en-US" sz="2400" dirty="0">
                <a:latin typeface="Arial Narrow" pitchFamily="34" charset="0"/>
                <a:cs typeface="Times New Roman" pitchFamily="18" charset="0"/>
              </a:rPr>
              <a:t>Following </a:t>
            </a:r>
            <a:r>
              <a:rPr lang="en-US" sz="2400" dirty="0">
                <a:latin typeface="Arial Narrow" pitchFamily="34" charset="0"/>
                <a:cs typeface="Times New Roman" pitchFamily="18" charset="0"/>
              </a:rPr>
              <a:t>this, several other congregations suited to the needs of the time by the inspiration of the Holy Spirit.</a:t>
            </a:r>
            <a:endParaRPr lang="en-US" sz="2400" dirty="0">
              <a:solidFill>
                <a:srgbClr val="FF00FF"/>
              </a:solidFill>
              <a:latin typeface="Arial Narrow" pitchFamily="34" charset="0"/>
              <a:cs typeface="Times New Roman" pitchFamily="18" charset="0"/>
            </a:endParaRPr>
          </a:p>
        </p:txBody>
      </p:sp>
      <p:pic>
        <p:nvPicPr>
          <p:cNvPr id="7" name="Picture 3"/>
          <p:cNvPicPr>
            <a:picLocks noChangeAspect="1" noChangeArrowheads="1"/>
          </p:cNvPicPr>
          <p:nvPr/>
        </p:nvPicPr>
        <p:blipFill>
          <a:blip r:embed="rId2" cstate="print"/>
          <a:srcRect/>
          <a:stretch>
            <a:fillRect/>
          </a:stretch>
        </p:blipFill>
        <p:spPr bwMode="auto">
          <a:xfrm>
            <a:off x="6477000" y="152400"/>
            <a:ext cx="2538813" cy="3200400"/>
          </a:xfrm>
          <a:prstGeom prst="rect">
            <a:avLst/>
          </a:prstGeom>
          <a:noFill/>
          <a:ln w="9525">
            <a:solidFill>
              <a:srgbClr val="FF9900"/>
            </a:solidFill>
            <a:miter lim="800000"/>
            <a:headEnd/>
            <a:tailEnd/>
          </a:ln>
          <a:effectLst/>
        </p:spPr>
      </p:pic>
      <p:pic>
        <p:nvPicPr>
          <p:cNvPr id="8194" name="Picture 2" descr="C:\Users\user\Desktop\chavara.jpg"/>
          <p:cNvPicPr>
            <a:picLocks noChangeAspect="1" noChangeArrowheads="1"/>
          </p:cNvPicPr>
          <p:nvPr/>
        </p:nvPicPr>
        <p:blipFill>
          <a:blip r:embed="rId3" cstate="print"/>
          <a:srcRect/>
          <a:stretch>
            <a:fillRect/>
          </a:stretch>
        </p:blipFill>
        <p:spPr bwMode="auto">
          <a:xfrm>
            <a:off x="6482163" y="3429000"/>
            <a:ext cx="2533650" cy="3324225"/>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895600" y="914400"/>
            <a:ext cx="6019800" cy="3139321"/>
          </a:xfrm>
          <a:prstGeom prst="rect">
            <a:avLst/>
          </a:prstGeom>
          <a:noFill/>
        </p:spPr>
        <p:txBody>
          <a:bodyPr wrap="square" rtlCol="0">
            <a:spAutoFit/>
          </a:bodyPr>
          <a:lstStyle/>
          <a:p>
            <a:pPr algn="just"/>
            <a:r>
              <a:rPr lang="en-US" sz="2200" dirty="0">
                <a:latin typeface="Arial Narrow" pitchFamily="34" charset="0"/>
                <a:cs typeface="Times New Roman" pitchFamily="18" charset="0"/>
              </a:rPr>
              <a:t>	Religious life is a part of the life, holiness and mission of the Church. (V.C.3) Religious life remains as an important factor in the mission of the Church revealing the interior character of Christian call. </a:t>
            </a:r>
          </a:p>
          <a:p>
            <a:pPr algn="just"/>
            <a:r>
              <a:rPr lang="en-US" sz="2200" dirty="0">
                <a:latin typeface="Arial Narrow" pitchFamily="34" charset="0"/>
                <a:cs typeface="Times New Roman" pitchFamily="18" charset="0"/>
              </a:rPr>
              <a:t>	Religious life is a  life-style where the religious dedicate themselves permanently for God and their fellow beings. On the basis of  evangelical counsels, the religious live the three vows of obedience, chastity and poverty.</a:t>
            </a:r>
          </a:p>
        </p:txBody>
      </p:sp>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ESSENCE OF RELIGIOUS </a:t>
            </a:r>
            <a:r>
              <a:rPr lang="en-US" sz="3500" b="1" dirty="0">
                <a:solidFill>
                  <a:srgbClr val="FF00FF"/>
                </a:solidFill>
                <a:latin typeface="Cooper Std Black" pitchFamily="18" charset="0"/>
                <a:cs typeface="Times New Roman" pitchFamily="18" charset="0"/>
              </a:rPr>
              <a:t>LIFE</a:t>
            </a:r>
            <a:endParaRPr lang="en-US" sz="3500" b="1" dirty="0">
              <a:solidFill>
                <a:srgbClr val="FF00FF"/>
              </a:solidFill>
              <a:latin typeface="Cooper Std Black" pitchFamily="18" charset="0"/>
              <a:cs typeface="Times New Roman" pitchFamily="18" charset="0"/>
            </a:endParaRPr>
          </a:p>
        </p:txBody>
      </p:sp>
      <p:sp>
        <p:nvSpPr>
          <p:cNvPr id="5" name="TextBox 4"/>
          <p:cNvSpPr txBox="1"/>
          <p:nvPr/>
        </p:nvSpPr>
        <p:spPr>
          <a:xfrm>
            <a:off x="381000" y="3998655"/>
            <a:ext cx="8534400" cy="2800767"/>
          </a:xfrm>
          <a:prstGeom prst="rect">
            <a:avLst/>
          </a:prstGeom>
          <a:noFill/>
        </p:spPr>
        <p:txBody>
          <a:bodyPr wrap="square" rtlCol="0">
            <a:spAutoFit/>
          </a:bodyPr>
          <a:lstStyle/>
          <a:p>
            <a:pPr algn="just"/>
            <a:r>
              <a:rPr lang="en-US" sz="2200" dirty="0">
                <a:latin typeface="Arial Narrow" pitchFamily="34" charset="0"/>
                <a:cs typeface="Times New Roman" pitchFamily="18" charset="0"/>
              </a:rPr>
              <a:t>	The essence of religious life is the fundamental self-giving done out of love for Jesus Christ the Lord and in Him to every member of the human family. (V.C.3). This self-giving is manifested through the life commitment based on the evangelical counsels. </a:t>
            </a:r>
          </a:p>
          <a:p>
            <a:pPr algn="just"/>
            <a:r>
              <a:rPr lang="en-US" sz="2200" dirty="0">
                <a:latin typeface="Arial Narrow" pitchFamily="34" charset="0"/>
                <a:cs typeface="Times New Roman" pitchFamily="18" charset="0"/>
              </a:rPr>
              <a:t>	Through this utmost love offer, the religious become totally dedicated to God and thus, in a special way, they become dedicated to His service and His glory. This dedication points to the undivided relationship which Jesus has with His spouse, the Church (L.G. 44).</a:t>
            </a:r>
          </a:p>
        </p:txBody>
      </p:sp>
      <p:pic>
        <p:nvPicPr>
          <p:cNvPr id="6" name="Picture 2"/>
          <p:cNvPicPr>
            <a:picLocks noChangeAspect="1" noChangeArrowheads="1"/>
          </p:cNvPicPr>
          <p:nvPr/>
        </p:nvPicPr>
        <p:blipFill>
          <a:blip r:embed="rId2" cstate="print"/>
          <a:srcRect/>
          <a:stretch>
            <a:fillRect/>
          </a:stretch>
        </p:blipFill>
        <p:spPr bwMode="auto">
          <a:xfrm>
            <a:off x="67396" y="1143000"/>
            <a:ext cx="2752004" cy="2667000"/>
          </a:xfrm>
          <a:prstGeom prst="rect">
            <a:avLst/>
          </a:prstGeom>
          <a:noFill/>
          <a:ln w="9525">
            <a:solidFill>
              <a:srgbClr val="FF9900"/>
            </a:solid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p:cTn id="3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VOWS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1066800"/>
            <a:ext cx="87630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 Vow is the covenant of love which a person offers to God and which God receives through the Church. </a:t>
            </a:r>
          </a:p>
          <a:p>
            <a:pPr algn="just"/>
            <a:r>
              <a:rPr lang="en-US" sz="2500" dirty="0">
                <a:latin typeface="Arial Narrow" pitchFamily="34" charset="0"/>
                <a:cs typeface="Times New Roman" pitchFamily="18" charset="0"/>
              </a:rPr>
              <a:t>	Through the vows of obedience, chastity and poverty the religious dedicate themselves totally to love God and man to the utmost</a:t>
            </a:r>
            <a:r>
              <a:rPr lang="en-US" sz="2500" dirty="0">
                <a:latin typeface="Arial Narrow" pitchFamily="34" charset="0"/>
                <a:cs typeface="Times New Roman" pitchFamily="18" charset="0"/>
              </a:rPr>
              <a:t>.</a:t>
            </a:r>
            <a:r>
              <a:rPr lang="en-US" sz="2500" dirty="0">
                <a:latin typeface="Arial Narrow" pitchFamily="34" charset="0"/>
                <a:cs typeface="Times New Roman" pitchFamily="18" charset="0"/>
              </a:rPr>
              <a:t>	The value of vowed life consists in their personal relationship with Jesus. A Vow in itself is not an end; it is only a means.</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most fundamental rule of religious life is to imitate the Jesus of the Gospel. (P.C .2). </a:t>
            </a:r>
            <a:r>
              <a:rPr lang="en-US" sz="2500" dirty="0">
                <a:latin typeface="Arial Narrow" pitchFamily="34" charset="0"/>
                <a:cs typeface="Times New Roman" pitchFamily="18" charset="0"/>
              </a:rPr>
              <a:t>They </a:t>
            </a:r>
            <a:r>
              <a:rPr lang="en-US" sz="2500" dirty="0">
                <a:latin typeface="Arial Narrow" pitchFamily="34" charset="0"/>
                <a:cs typeface="Times New Roman" pitchFamily="18" charset="0"/>
              </a:rPr>
              <a:t>have to imitate Christ the pure and poor, Christ who submitted Himself to His Father’s will unto the death on the cross and thus redeemed and sanctified humanity (P.C.-1). </a:t>
            </a:r>
          </a:p>
          <a:p>
            <a:pPr algn="just"/>
            <a:r>
              <a:rPr lang="en-US" sz="2500" dirty="0">
                <a:latin typeface="Arial Narrow" pitchFamily="34" charset="0"/>
                <a:cs typeface="Times New Roman" pitchFamily="18" charset="0"/>
              </a:rPr>
              <a:t>	The religious imitate Christ and become one with God through the evangelical </a:t>
            </a:r>
            <a:r>
              <a:rPr lang="en-US" sz="2500" dirty="0">
                <a:latin typeface="Arial Narrow" pitchFamily="34" charset="0"/>
                <a:cs typeface="Times New Roman" pitchFamily="18" charset="0"/>
              </a:rPr>
              <a:t>counsels. The </a:t>
            </a:r>
            <a:r>
              <a:rPr lang="en-US" sz="2500" dirty="0">
                <a:latin typeface="Arial Narrow" pitchFamily="34" charset="0"/>
                <a:cs typeface="Times New Roman" pitchFamily="18" charset="0"/>
              </a:rPr>
              <a:t>primary aim of religious life is union with God. Hence the religious should try constantly for holiness and union with God.</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581400"/>
            <a:ext cx="86106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Missionary activity is a life of love, giving one’s own self. Through it, we nurse the distorted image of God in the face of our </a:t>
            </a:r>
            <a:r>
              <a:rPr lang="en-US" sz="2500" dirty="0">
                <a:latin typeface="Arial Narrow" pitchFamily="34" charset="0"/>
                <a:cs typeface="Times New Roman" pitchFamily="18" charset="0"/>
              </a:rPr>
              <a:t>fellow-beings. The </a:t>
            </a:r>
            <a:r>
              <a:rPr lang="en-US" sz="2500" dirty="0">
                <a:latin typeface="Arial Narrow" pitchFamily="34" charset="0"/>
                <a:cs typeface="Times New Roman" pitchFamily="18" charset="0"/>
              </a:rPr>
              <a:t>Church and the society need persons who are ready to dedicate themselves totally to others for love of God. </a:t>
            </a:r>
            <a:r>
              <a:rPr lang="en-US" sz="2500" dirty="0">
                <a:latin typeface="Arial Narrow" pitchFamily="34" charset="0"/>
                <a:cs typeface="Times New Roman" pitchFamily="18" charset="0"/>
              </a:rPr>
              <a:t>The </a:t>
            </a:r>
            <a:r>
              <a:rPr lang="en-US" sz="2500" dirty="0">
                <a:latin typeface="Arial Narrow" pitchFamily="34" charset="0"/>
                <a:cs typeface="Times New Roman" pitchFamily="18" charset="0"/>
              </a:rPr>
              <a:t>world is waiting for persons who are willing to reveal to the world the paternal face of God and the maternal face of the Church and to spend their lives to give others life and hope. </a:t>
            </a:r>
            <a:r>
              <a:rPr lang="en-US" sz="2500" dirty="0">
                <a:latin typeface="Arial Narrow" pitchFamily="34" charset="0"/>
                <a:cs typeface="Times New Roman" pitchFamily="18" charset="0"/>
              </a:rPr>
              <a:t>The </a:t>
            </a:r>
            <a:r>
              <a:rPr lang="en-US" sz="2500" dirty="0">
                <a:latin typeface="Arial Narrow" pitchFamily="34" charset="0"/>
                <a:cs typeface="Times New Roman" pitchFamily="18" charset="0"/>
              </a:rPr>
              <a:t>main apostolic fields of the religious are the following:</a:t>
            </a:r>
          </a:p>
        </p:txBody>
      </p:sp>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THE MISSIONARY TASK OF RELIGIOUS </a:t>
            </a:r>
            <a:r>
              <a:rPr lang="en-US" sz="3500" b="1" dirty="0">
                <a:solidFill>
                  <a:srgbClr val="FF00FF"/>
                </a:solidFill>
                <a:latin typeface="Cooper Std Black" pitchFamily="18" charset="0"/>
                <a:cs typeface="Times New Roman" pitchFamily="18" charset="0"/>
              </a:rPr>
              <a:t>LIFE</a:t>
            </a:r>
            <a:endParaRPr lang="en-US" sz="3500" b="1" dirty="0">
              <a:solidFill>
                <a:srgbClr val="FF00FF"/>
              </a:solidFill>
              <a:latin typeface="Cooper Std Black" pitchFamily="18" charset="0"/>
              <a:cs typeface="Times New Roman" pitchFamily="18" charset="0"/>
            </a:endParaRPr>
          </a:p>
        </p:txBody>
      </p:sp>
      <p:pic>
        <p:nvPicPr>
          <p:cNvPr id="7170" name="Picture 2" descr="C:\Users\user\Desktop\Bitmap in Lesson13.cdr.jpg"/>
          <p:cNvPicPr>
            <a:picLocks noChangeAspect="1" noChangeArrowheads="1"/>
          </p:cNvPicPr>
          <p:nvPr/>
        </p:nvPicPr>
        <p:blipFill>
          <a:blip r:embed="rId2" cstate="print"/>
          <a:srcRect/>
          <a:stretch>
            <a:fillRect/>
          </a:stretch>
        </p:blipFill>
        <p:spPr bwMode="auto">
          <a:xfrm>
            <a:off x="3173714" y="1447800"/>
            <a:ext cx="2769886" cy="2111719"/>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Content Placeholder 3" descr="Picture(17) (1).jpg"/>
          <p:cNvPicPr>
            <a:picLocks noChangeAspect="1"/>
          </p:cNvPicPr>
          <p:nvPr/>
        </p:nvPicPr>
        <p:blipFill>
          <a:blip r:embed="rId2" cstate="print"/>
          <a:stretch>
            <a:fillRect/>
          </a:stretch>
        </p:blipFill>
        <p:spPr>
          <a:xfrm>
            <a:off x="0" y="0"/>
            <a:ext cx="2364556" cy="1905000"/>
          </a:xfrm>
          <a:prstGeom prst="rect">
            <a:avLst/>
          </a:prstGeom>
          <a:effectLst>
            <a:softEdge rad="635000"/>
          </a:effectLst>
        </p:spPr>
      </p:pic>
      <p:sp>
        <p:nvSpPr>
          <p:cNvPr id="3" name="TextBox 2"/>
          <p:cNvSpPr txBox="1"/>
          <p:nvPr/>
        </p:nvSpPr>
        <p:spPr>
          <a:xfrm>
            <a:off x="1828800" y="512058"/>
            <a:ext cx="73152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APOSTOLATE OF PRAYER</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381000" y="1522780"/>
            <a:ext cx="66294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Like the greatest missionary, Jesus, all religious should be united to God in prayer. The Religious who proclaim the infinite love of God must enjoy His company in a very deep way, experience His presence deeply. The missionary activity of the religious will be strengthened when they spend their time in deep silence, listening to Him. </a:t>
            </a:r>
          </a:p>
          <a:p>
            <a:pPr algn="just"/>
            <a:r>
              <a:rPr lang="en-US" sz="2300" dirty="0">
                <a:latin typeface="Arial Narrow" pitchFamily="34" charset="0"/>
                <a:cs typeface="Times New Roman" pitchFamily="18" charset="0"/>
              </a:rPr>
              <a:t>	A  Religious who does not have deep God-experience in prayer and meditation will have very little spiritual influence and success in missionary activities.</a:t>
            </a:r>
          </a:p>
        </p:txBody>
      </p:sp>
      <p:sp>
        <p:nvSpPr>
          <p:cNvPr id="5" name="TextBox 4"/>
          <p:cNvSpPr txBox="1"/>
          <p:nvPr/>
        </p:nvSpPr>
        <p:spPr>
          <a:xfrm>
            <a:off x="152400" y="4843552"/>
            <a:ext cx="8839200" cy="1862048"/>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Religious are obliged to pray for the whole world. Praying for the conversion of sinners, healing of the sick, for world peace and welfare is a very great </a:t>
            </a:r>
            <a:r>
              <a:rPr lang="en-US" sz="2300" dirty="0">
                <a:latin typeface="Arial Narrow" pitchFamily="34" charset="0"/>
                <a:cs typeface="Times New Roman" pitchFamily="18" charset="0"/>
              </a:rPr>
              <a:t>apostolate. The </a:t>
            </a:r>
            <a:r>
              <a:rPr lang="en-US" sz="2300" dirty="0">
                <a:latin typeface="Arial Narrow" pitchFamily="34" charset="0"/>
                <a:cs typeface="Times New Roman" pitchFamily="18" charset="0"/>
              </a:rPr>
              <a:t>contributions that Religious congregations consecrated only for contemplative life make to the Church through prayer are really invaluable.</a:t>
            </a:r>
          </a:p>
        </p:txBody>
      </p:sp>
      <p:pic>
        <p:nvPicPr>
          <p:cNvPr id="2050" name="Picture 2" descr="C:\Users\user\Desktop\Bitmap in Lesson13.cdr.jpg"/>
          <p:cNvPicPr>
            <a:picLocks noChangeAspect="1" noChangeArrowheads="1"/>
          </p:cNvPicPr>
          <p:nvPr/>
        </p:nvPicPr>
        <p:blipFill>
          <a:blip r:embed="rId3" cstate="print"/>
          <a:srcRect/>
          <a:stretch>
            <a:fillRect/>
          </a:stretch>
        </p:blipFill>
        <p:spPr bwMode="auto">
          <a:xfrm>
            <a:off x="7086600" y="1524000"/>
            <a:ext cx="1890712" cy="2865437"/>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5"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1181</TotalTime>
  <Words>177</Words>
  <Application>Microsoft Office PowerPoint</Application>
  <PresentationFormat>On-screen Show (4:3)</PresentationFormat>
  <Paragraphs>69</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Let us  Read the Word of God and Meditate</vt:lpstr>
      <vt:lpstr>A Word of God to Remember</vt:lpstr>
      <vt:lpstr>Let us Pray</vt:lpstr>
      <vt:lpstr>My Decision</vt:lpstr>
      <vt:lpstr>Let us think with the Church</vt:lpstr>
      <vt:lpstr>Let us find out the answers</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311</cp:revision>
  <dcterms:created xsi:type="dcterms:W3CDTF">2009-12-14T09:57:33Z</dcterms:created>
  <dcterms:modified xsi:type="dcterms:W3CDTF">2015-11-04T04:41:03Z</dcterms:modified>
</cp:coreProperties>
</file>